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5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6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6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media/image3.png" ContentType="image/png"/>
  <Override PartName="/ppt/media/image2.png" ContentType="image/png"/>
  <Override PartName="/ppt/media/image1.png" ContentType="image/png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3333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IE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IE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IE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IE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IE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IE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IE" sz="2000">
                <a:latin typeface="Arial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lang="en-IE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en-IE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D6008EA0-08AE-48B5-B606-598ECACB6678}" type="slidenum">
              <a:rPr lang="en-IE" sz="1400">
                <a:latin typeface="Times New Roman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IE" sz="4400">
                <a:latin typeface="Ubuntu"/>
              </a:rPr>
              <a:t>LokiJS</a:t>
            </a:r>
            <a:endParaRPr/>
          </a:p>
        </p:txBody>
      </p:sp>
      <p:sp>
        <p:nvSpPr>
          <p:cNvPr id="40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IE" sz="3200">
                <a:latin typeface="Arial"/>
              </a:rPr>
              <a:t>Javascript In-Memory Database</a:t>
            </a:r>
            <a:endParaRPr/>
          </a:p>
          <a:p>
            <a:pPr algn="ctr"/>
            <a:endParaRPr/>
          </a:p>
          <a:p>
            <a:pPr algn="ctr"/>
            <a:r>
              <a:rPr lang="en-IE" sz="3200">
                <a:latin typeface="Arial"/>
              </a:rPr>
              <a:t>@tech_fort</a:t>
            </a:r>
            <a:endParaRPr/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IE" sz="4400">
                <a:latin typeface="Arial"/>
              </a:rPr>
              <a:t>Fluent API</a:t>
            </a:r>
            <a:endParaRPr/>
          </a:p>
        </p:txBody>
      </p:sp>
      <p:sp>
        <p:nvSpPr>
          <p:cNvPr id="58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You can resort to functions to obtain your data by leveraging the built-in ResultSet class: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Courier 10 Pitch"/>
              </a:rPr>
              <a:t>doctors.chain()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Courier 10 Pitch"/>
              </a:rPr>
              <a:t>  </a:t>
            </a:r>
            <a:r>
              <a:rPr lang="en-IE" sz="3200">
                <a:latin typeface="Courier 10 Pitch"/>
              </a:rPr>
              <a:t>.find({ doctor: { '$gte': 9 }})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Courier 10 Pitch"/>
              </a:rPr>
              <a:t>  </a:t>
            </a:r>
            <a:r>
              <a:rPr lang="en-IE" sz="3200">
                <a:latin typeface="Courier 10 Pitch"/>
              </a:rPr>
              <a:t>.where(function (obj) { return obj.name.indexOf(“t”) != -1; })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Courier 10 Pitch"/>
              </a:rPr>
              <a:t>  </a:t>
            </a:r>
            <a:r>
              <a:rPr lang="en-IE" sz="3200">
                <a:latin typeface="Courier 10 Pitch"/>
              </a:rPr>
              <a:t>.simplesort(“name”)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Courier 10 Pitch"/>
              </a:rPr>
              <a:t>  </a:t>
            </a:r>
            <a:r>
              <a:rPr lang="en-IE" sz="3200">
                <a:latin typeface="Courier 10 Pitch"/>
              </a:rPr>
              <a:t>.data(); // this exposes the data</a:t>
            </a:r>
            <a:endParaRPr/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IE" sz="4400">
                <a:latin typeface="Arial"/>
              </a:rPr>
              <a:t>Dynamic Views</a:t>
            </a:r>
            <a:endParaRPr/>
          </a:p>
        </p:txBody>
      </p:sp>
      <p:sp>
        <p:nvSpPr>
          <p:cNvPr id="60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Views hold references to filtered data to optmize search even further (avoiding to scan the entire collection).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Thet maintain freshness of query results optimally as they are notified of data inserts, updates and deletes</a:t>
            </a:r>
            <a:r>
              <a:rPr lang="en-IE" sz="3200">
                <a:latin typeface="Courier 10 Pitch"/>
              </a:rPr>
              <a:t>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Courier 10 Pitch"/>
              </a:rPr>
              <a:t>var view = doctors.addDynamicView(“latestDoctors”);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Courier 10 Pitch"/>
              </a:rPr>
              <a:t>view.applyFind({ doctor: { '$gte': 8}});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Courier 10 Pitch"/>
              </a:rPr>
              <a:t>view.applySort(function (a, b) {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Courier 10 Pitch"/>
              </a:rPr>
              <a:t>  </a:t>
            </a:r>
            <a:r>
              <a:rPr lang="en-IE" sz="3200">
                <a:latin typeface="Courier 10 Pitch"/>
              </a:rPr>
              <a:t>return a.doctor &lt; b.doctor;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Courier 10 Pitch"/>
              </a:rPr>
              <a:t>});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Courier 10 Pitch"/>
              </a:rPr>
              <a:t>// inspect the data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Courier 10 Pitch"/>
              </a:rPr>
              <a:t>console.log(view.data());</a:t>
            </a:r>
            <a:endParaRPr/>
          </a:p>
          <a:p>
            <a:pPr>
              <a:buSzPct val="45000"/>
              <a:buFont typeface="StarSymbol"/>
              <a:buChar char=""/>
            </a:pPr>
            <a:endParaRPr/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IE" sz="4400">
                <a:latin typeface="Arial"/>
              </a:rPr>
              <a:t>Persistence</a:t>
            </a:r>
            <a:endParaRPr/>
          </a:p>
        </p:txBody>
      </p:sp>
      <p:sp>
        <p:nvSpPr>
          <p:cNvPr id="62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Loki now supports three primary persistence methods : filesystem (Node), localStorage (cordova/browser), and indexedDB (cordova/browser)</a:t>
            </a:r>
            <a:endParaRPr/>
          </a:p>
          <a:p>
            <a:pPr>
              <a:buSzPct val="45000"/>
              <a:buFont typeface="StarSymbol"/>
              <a:buChar char=""/>
            </a:pP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A new persistence adapter interface allows for interoperability with other popular and/or custom data stores.  Community members can develop and submit adapters for popular datastores and submit a pull request to share them.</a:t>
            </a:r>
            <a:endParaRPr/>
          </a:p>
          <a:p>
            <a:pPr>
              <a:buSzPct val="45000"/>
              <a:buFont typeface="StarSymbol"/>
              <a:buChar char=""/>
            </a:pP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Autosave/Autoload capabilities exist for you to optionally utilize for automating and bootstrapping persistence.</a:t>
            </a:r>
            <a:endParaRPr/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>
              <a:buSzPct val="45000"/>
              <a:buFont typeface="StarSymbol"/>
              <a:buChar char=""/>
            </a:pPr>
            <a:r>
              <a:rPr lang="en-IE" sz="4400">
                <a:latin typeface="Arial"/>
              </a:rPr>
              <a:t>IndexedDB Support for browsers</a:t>
            </a:r>
            <a:endParaRPr/>
          </a:p>
        </p:txBody>
      </p:sp>
      <p:sp>
        <p:nvSpPr>
          <p:cNvPr id="64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Loki now implements an indexedDB App/Key/Value Catalog, implemented using the new persistence adapter interface.</a:t>
            </a:r>
            <a:endParaRPr/>
          </a:p>
          <a:p>
            <a:pPr>
              <a:buSzPct val="45000"/>
              <a:buFont typeface="StarSymbol"/>
              <a:buChar char=""/>
            </a:pP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This catalog can contain as many databases as your storage quota allows, organized by application.  This allows grouping, listing and querying the catalog of databases by 'application' groups.</a:t>
            </a:r>
            <a:endParaRPr/>
          </a:p>
          <a:p>
            <a:pPr>
              <a:buSzPct val="45000"/>
              <a:buFont typeface="StarSymbol"/>
              <a:buChar char=""/>
            </a:pP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Loki's indexedDB adapter supports console use for easily managing your catalog from a browser console.</a:t>
            </a:r>
            <a:endParaRPr/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IE" sz="4400">
                <a:latin typeface="Arial"/>
              </a:rPr>
              <a:t>Summary</a:t>
            </a:r>
            <a:endParaRPr/>
          </a:p>
        </p:txBody>
      </p:sp>
      <p:sp>
        <p:nvSpPr>
          <p:cNvPr id="66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Use collection operations (insert, update, delete) for document-oriented maintenance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Use collection operations (find, where) for optimal query performance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Use resultset with fluent-like syntax for defining complex query-oriented pipelines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Use dynamic view for defining views which inherit the resultset pipeline, yet avoid needing to requery</a:t>
            </a:r>
            <a:endParaRPr/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IE" sz="4400">
                <a:latin typeface="Arial"/>
              </a:rPr>
              <a:t>RoadMap</a:t>
            </a:r>
            <a:endParaRPr/>
          </a:p>
        </p:txBody>
      </p:sp>
      <p:sp>
        <p:nvSpPr>
          <p:cNvPr id="68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MRU cache / Key-value store option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TCP and HTTP Wrappers to enable running LokiJS on dedicated (virtual) machines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Replication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Horizontal scaling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MongoDB API subset compatibility</a:t>
            </a:r>
            <a:endParaRPr/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xtShape 1"/>
          <p:cNvSpPr txBox="1"/>
          <p:nvPr/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IE" sz="3200">
                <a:latin typeface="Arial"/>
              </a:rPr>
              <a:t>Links:</a:t>
            </a:r>
            <a:endParaRPr/>
          </a:p>
          <a:p>
            <a:pPr algn="ctr"/>
            <a:endParaRPr/>
          </a:p>
          <a:p>
            <a:pPr algn="ctr"/>
            <a:endParaRPr/>
          </a:p>
          <a:p>
            <a:pPr algn="ctr"/>
            <a:r>
              <a:rPr lang="en-IE" sz="3200">
                <a:latin typeface="Arial"/>
              </a:rPr>
              <a:t>Web: </a:t>
            </a:r>
            <a:r>
              <a:rPr lang="en-IE" sz="3200">
                <a:latin typeface="Arial"/>
              </a:rPr>
              <a:t>http://lokijs.org</a:t>
            </a:r>
            <a:endParaRPr/>
          </a:p>
          <a:p>
            <a:pPr algn="ctr"/>
            <a:r>
              <a:rPr lang="en-IE" sz="3200">
                <a:latin typeface="Arial"/>
              </a:rPr>
              <a:t>Github: </a:t>
            </a:r>
            <a:r>
              <a:rPr lang="en-IE" sz="3200">
                <a:latin typeface="Arial"/>
              </a:rPr>
              <a:t>https://github.com/techfort/LokiJS</a:t>
            </a:r>
            <a:endParaRPr/>
          </a:p>
          <a:p>
            <a:pPr algn="ctr"/>
            <a:r>
              <a:rPr lang="en-IE" sz="3200">
                <a:latin typeface="Arial"/>
              </a:rPr>
              <a:t>Contributors:</a:t>
            </a:r>
            <a:endParaRPr/>
          </a:p>
          <a:p>
            <a:pPr algn="ctr"/>
            <a:r>
              <a:rPr lang="en-IE" sz="3200">
                <a:latin typeface="Arial"/>
              </a:rPr>
              <a:t>Joe Minichino</a:t>
            </a:r>
            <a:endParaRPr/>
          </a:p>
          <a:p>
            <a:pPr algn="ctr"/>
            <a:r>
              <a:rPr lang="en-IE" sz="3200">
                <a:latin typeface="Arial"/>
              </a:rPr>
              <a:t>Dave Easterday</a:t>
            </a:r>
            <a:endParaRPr/>
          </a:p>
          <a:p>
            <a:pPr algn="ctr"/>
            <a:endParaRPr/>
          </a:p>
          <a:p>
            <a:pPr algn="ctr"/>
            <a:endParaRPr/>
          </a:p>
          <a:p>
            <a:pPr algn="ctr"/>
            <a:r>
              <a:rPr lang="en-IE" sz="3200">
                <a:latin typeface="Arial"/>
              </a:rPr>
              <a:t>@tech_fort</a:t>
            </a: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IE" sz="4400">
                <a:latin typeface="Arial"/>
              </a:rPr>
              <a:t>??? WHAT ???</a:t>
            </a:r>
            <a:endParaRPr/>
          </a:p>
        </p:txBody>
      </p:sp>
      <p:pic>
        <p:nvPicPr>
          <p:cNvPr id="42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1535760" y="1768680"/>
            <a:ext cx="7007400" cy="4384440"/>
          </a:xfrm>
          <a:prstGeom prst="rect">
            <a:avLst/>
          </a:prstGeom>
          <a:ln>
            <a:noFill/>
          </a:ln>
        </p:spPr>
      </p:pic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IE" sz="4400">
                <a:latin typeface="Arial"/>
              </a:rPr>
              <a:t>WHY?</a:t>
            </a:r>
            <a:endParaRPr/>
          </a:p>
        </p:txBody>
      </p:sp>
      <p:sp>
        <p:nvSpPr>
          <p:cNvPr id="44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In-memory is faster than I/O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SQLite is great but there is no NoSQL / document-oriented equivalent of it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SQLite is cumbersome in a mobile / embedded context (who can be bothered with SQL in a mobile app?)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Phonegap and Node-Webkit apps would benefit from a javascript database where data is plain javascript objects, and persisted on disk as JSON.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Traditional databases rely on platform libraries which impose portability contraints and version conflicts. Data is frequently 'locked-in'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For many applications NoSql is a far more preferable and better performing approach than relational data when working with complex object stores which are built for consumption.</a:t>
            </a:r>
            <a:endParaRPr/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IE" sz="4400">
                <a:latin typeface="Arial"/>
              </a:rPr>
              <a:t>Enter Loki</a:t>
            </a:r>
            <a:endParaRPr/>
          </a:p>
        </p:txBody>
      </p:sp>
      <p:sp>
        <p:nvSpPr>
          <p:cNvPr id="46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LokiJS is compatible with browser and node.js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Persistence to disk on inserts/updates/deletes (in node.js, node-webkit and cordova environments)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Available on bower and npm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Extremely low footprint - 28KB uncompressed!!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Supports indexing, and uses Binary Search for search granting fast performance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NoSQL jargon: documents, collections, map, reduce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Compatibility: dependency free, native, pure javascript runs across many js environments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Portablility : entire database state can be serialized as a single entity to be restored in an identical state or transferred across environments as a single JSON entity.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Performs better than similar products (NeDB, TaffyDB, PouchDB etc.), and it's much smaller</a:t>
            </a:r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IE" sz="4400">
                <a:latin typeface="Arial"/>
              </a:rPr>
              <a:t>Sample Usage</a:t>
            </a:r>
            <a:endParaRPr/>
          </a:p>
        </p:txBody>
      </p:sp>
      <p:sp>
        <p:nvSpPr>
          <p:cNvPr id="48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Courier 10 Pitch"/>
              </a:rPr>
              <a:t>var loki = require('lokijs'),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Courier 10 Pitch"/>
              </a:rPr>
              <a:t>  </a:t>
            </a:r>
            <a:r>
              <a:rPr lang="en-IE" sz="3200">
                <a:latin typeface="Courier 10 Pitch"/>
              </a:rPr>
              <a:t>db = new loki('demo.json'),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Courier 10 Pitch"/>
              </a:rPr>
              <a:t>  </a:t>
            </a:r>
            <a:r>
              <a:rPr lang="en-IE" sz="3200">
                <a:latin typeface="Courier 10 Pitch"/>
              </a:rPr>
              <a:t>doctors;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Courier 10 Pitch"/>
              </a:rPr>
              <a:t>doctors = db.addCollection('doctors', { indices: ['name']});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Courier 10 Pitch"/>
              </a:rPr>
              <a:t>doctors.insert({ name: 'David Tennant', doctor: 10});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Courier 10 Pitch"/>
              </a:rPr>
              <a:t>doctors.insert({ name: 'Matt Smith', doctor: 11});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Courier 10 Pitch"/>
              </a:rPr>
              <a:t>doctors.insert({ name: 'Peter Capaldi', doctor: 12});</a:t>
            </a:r>
            <a:endParaRPr/>
          </a:p>
          <a:p>
            <a:pPr>
              <a:buSzPct val="45000"/>
              <a:buFont typeface="StarSymbol"/>
              <a:buChar char=""/>
            </a:pP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IE" sz="4400">
                <a:latin typeface="Arial"/>
              </a:rPr>
              <a:t>Updates</a:t>
            </a:r>
            <a:endParaRPr/>
          </a:p>
        </p:txBody>
      </p:sp>
      <p:sp>
        <p:nvSpPr>
          <p:cNvPr id="50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Updates are optional. LokiJS holds references to objects so there's no need to update an object. However, update(obj) can be called to force re-indexing of collections. </a:t>
            </a:r>
            <a:endParaRPr/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IE" sz="4400">
                <a:latin typeface="Arial"/>
              </a:rPr>
              <a:t>Querying</a:t>
            </a:r>
            <a:endParaRPr/>
          </a:p>
        </p:txBody>
      </p:sp>
      <p:sp>
        <p:nvSpPr>
          <p:cNvPr id="52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Querying is quite intuitive: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Courier 10 Pitch"/>
              </a:rPr>
              <a:t>doctors.get(index);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Courier 10 Pitch"/>
              </a:rPr>
              <a:t>doctors.find({ doctors: 10}); 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Courier 10 Pitch"/>
              </a:rPr>
              <a:t>doctors.find({ doctors: { '$gte' : 9}});</a:t>
            </a:r>
            <a:endParaRPr/>
          </a:p>
          <a:p>
            <a:pPr>
              <a:buSzPct val="45000"/>
              <a:buFont typeface="StarSymbol"/>
              <a:buChar char=""/>
            </a:pPr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IE" sz="4400">
                <a:latin typeface="Arial"/>
              </a:rPr>
              <a:t>Querying (Mongo Style)</a:t>
            </a:r>
            <a:endParaRPr/>
          </a:p>
        </p:txBody>
      </p:sp>
      <p:sp>
        <p:nvSpPr>
          <p:cNvPr id="54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Mongo style queries will benefit from access to index optimizations.</a:t>
            </a:r>
            <a:endParaRPr/>
          </a:p>
          <a:p>
            <a:pPr>
              <a:buSzPct val="45000"/>
              <a:buFont typeface="StarSymbol"/>
              <a:buChar char=""/>
            </a:pP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Declarative query definition via a query object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Current supported operators include $eq, $gt, $gte, $lt, $lte, $ne, $regex, $in, $contains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Supports dot notation for deep querying</a:t>
            </a:r>
            <a:endParaRPr/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IE" sz="4400">
                <a:latin typeface="Arial"/>
              </a:rPr>
              <a:t>Querying (Javascript views)</a:t>
            </a:r>
            <a:endParaRPr/>
          </a:p>
        </p:txBody>
      </p:sp>
      <p:sp>
        <p:nvSpPr>
          <p:cNvPr id="56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Means of specifying complex 'edge case' query filters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Write your own javascript filter function which can be anonymous or persisted with a name as a view.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Has access to the entire (possibly hierarchical) document object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Used for chained queries and dynamic views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IE" sz="3200">
                <a:latin typeface="Arial"/>
              </a:rPr>
              <a:t>Worse performance / cant be serialized (need to be reattach to dynview on load)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